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7" r:id="rId3"/>
    <p:sldId id="258" r:id="rId4"/>
    <p:sldId id="265" r:id="rId5"/>
    <p:sldId id="259" r:id="rId6"/>
    <p:sldId id="260" r:id="rId7"/>
    <p:sldId id="261"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AEB"/>
    <a:srgbClr val="E6AF00"/>
    <a:srgbClr val="F0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2" d="100"/>
          <a:sy n="32" d="100"/>
        </p:scale>
        <p:origin x="144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22/08/2023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22/08/2023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357158" y="1214422"/>
            <a:ext cx="8358245" cy="492922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lstStyle/>
          <a:p>
            <a:r>
              <a:rPr lang="ar-MA" b="1" dirty="0"/>
              <a:t>لماذا </a:t>
            </a:r>
            <a:r>
              <a:rPr lang="ar-MA" b="1" dirty="0" err="1"/>
              <a:t>براديغم</a:t>
            </a:r>
            <a:r>
              <a:rPr lang="ar-MA" b="1" dirty="0"/>
              <a:t> </a:t>
            </a:r>
            <a:r>
              <a:rPr lang="ar-MA" b="1" dirty="0" err="1"/>
              <a:t>وسوسيولوجيا</a:t>
            </a:r>
            <a:r>
              <a:rPr lang="ar-MA" b="1" dirty="0"/>
              <a:t> الفعل العمومي؟</a:t>
            </a:r>
            <a:endParaRPr lang="fr-FR" b="1" dirty="0"/>
          </a:p>
        </p:txBody>
      </p:sp>
      <p:sp>
        <p:nvSpPr>
          <p:cNvPr id="3" name="Espace réservé du contenu 2"/>
          <p:cNvSpPr>
            <a:spLocks noGrp="1"/>
          </p:cNvSpPr>
          <p:nvPr>
            <p:ph idx="1"/>
          </p:nvPr>
        </p:nvSpPr>
        <p:spPr>
          <a:solidFill>
            <a:srgbClr val="FFFAEB"/>
          </a:solidFill>
        </p:spPr>
        <p:txBody>
          <a:bodyPr/>
          <a:lstStyle/>
          <a:p>
            <a:pPr algn="just" rtl="1"/>
            <a:r>
              <a:rPr lang="ar-SA" sz="3600" b="1" dirty="0">
                <a:solidFill>
                  <a:srgbClr val="0000CC"/>
                </a:solidFill>
              </a:rPr>
              <a:t>يسير تحليل السياسات العمومية نحو نهايته</a:t>
            </a:r>
            <a:r>
              <a:rPr lang="ar-MA" sz="3600" b="1" dirty="0">
                <a:solidFill>
                  <a:srgbClr val="0000CC"/>
                </a:solidFill>
              </a:rPr>
              <a:t>، </a:t>
            </a:r>
            <a:r>
              <a:rPr lang="ar-MA" sz="3600" b="1" dirty="0" err="1">
                <a:solidFill>
                  <a:srgbClr val="0000CC"/>
                </a:solidFill>
              </a:rPr>
              <a:t>و</a:t>
            </a:r>
            <a:r>
              <a:rPr lang="ar-SA" sz="3600" b="1" dirty="0">
                <a:solidFill>
                  <a:srgbClr val="0000CC"/>
                </a:solidFill>
              </a:rPr>
              <a:t>مساهمات</a:t>
            </a:r>
            <a:r>
              <a:rPr lang="ar-MA" sz="3600" b="1" dirty="0">
                <a:solidFill>
                  <a:srgbClr val="0000CC"/>
                </a:solidFill>
              </a:rPr>
              <a:t>ه</a:t>
            </a:r>
            <a:r>
              <a:rPr lang="ar-SA" sz="3600" b="1" dirty="0">
                <a:solidFill>
                  <a:srgbClr val="0000CC"/>
                </a:solidFill>
              </a:rPr>
              <a:t> أصبحت متكررة</a:t>
            </a:r>
            <a:r>
              <a:rPr lang="ar-MA" sz="3600" b="1" dirty="0">
                <a:solidFill>
                  <a:srgbClr val="0000CC"/>
                </a:solidFill>
              </a:rPr>
              <a:t>:</a:t>
            </a:r>
          </a:p>
          <a:p>
            <a:pPr lvl="1" algn="just" rtl="1">
              <a:buFont typeface="Wingdings" pitchFamily="2" charset="2"/>
              <a:buChar char="v"/>
            </a:pPr>
            <a:r>
              <a:rPr lang="ar-MA" b="1" dirty="0">
                <a:solidFill>
                  <a:srgbClr val="0000CC"/>
                </a:solidFill>
              </a:rPr>
              <a:t>لأنه </a:t>
            </a:r>
            <a:r>
              <a:rPr lang="ar-SA" b="1" dirty="0">
                <a:solidFill>
                  <a:srgbClr val="0000CC"/>
                </a:solidFill>
              </a:rPr>
              <a:t>يفترض أن الدولة توفر العمود الفقري </a:t>
            </a:r>
            <a:r>
              <a:rPr lang="ar-SA" b="1" dirty="0" err="1">
                <a:solidFill>
                  <a:srgbClr val="0000CC"/>
                </a:solidFill>
              </a:rPr>
              <a:t>الحصري</a:t>
            </a:r>
            <a:r>
              <a:rPr lang="ar-SA" b="1" dirty="0">
                <a:solidFill>
                  <a:srgbClr val="0000CC"/>
                </a:solidFill>
              </a:rPr>
              <a:t> لإنتاج السياسي كما السياسة </a:t>
            </a:r>
            <a:endParaRPr lang="ar-MA" b="1" dirty="0">
              <a:solidFill>
                <a:srgbClr val="0000CC"/>
              </a:solidFill>
            </a:endParaRPr>
          </a:p>
          <a:p>
            <a:pPr lvl="1" algn="just" rtl="1">
              <a:buFont typeface="Wingdings" pitchFamily="2" charset="2"/>
              <a:buChar char="v"/>
            </a:pPr>
            <a:r>
              <a:rPr lang="ar-SA" b="1" dirty="0">
                <a:solidFill>
                  <a:srgbClr val="0000CC"/>
                </a:solidFill>
              </a:rPr>
              <a:t>و</a:t>
            </a:r>
            <a:r>
              <a:rPr lang="ar-MA" b="1" dirty="0">
                <a:solidFill>
                  <a:srgbClr val="0000CC"/>
                </a:solidFill>
              </a:rPr>
              <a:t>لأنه </a:t>
            </a:r>
            <a:r>
              <a:rPr lang="ar-SA" b="1" dirty="0">
                <a:solidFill>
                  <a:srgbClr val="0000CC"/>
                </a:solidFill>
              </a:rPr>
              <a:t>يعمل على تهميش البناء المشترك للحلول الجماعية من خلال تدخل فاعلين ليس لهم مركز قانوني أو مشروعية في مجال السلطة الحكومية</a:t>
            </a:r>
            <a:endParaRPr lang="fr-FR" b="1" dirty="0">
              <a:solidFill>
                <a:srgbClr val="0000CC"/>
              </a:solidFill>
            </a:endParaRPr>
          </a:p>
          <a:p>
            <a:pPr algn="just" rtl="1">
              <a:buNone/>
            </a:pP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lstStyle/>
          <a:p>
            <a:r>
              <a:rPr lang="ar-MA" b="1" dirty="0"/>
              <a:t>لماذا </a:t>
            </a:r>
            <a:r>
              <a:rPr lang="ar-MA" b="1" dirty="0" err="1"/>
              <a:t>براديغم</a:t>
            </a:r>
            <a:r>
              <a:rPr lang="ar-MA" b="1" dirty="0"/>
              <a:t> </a:t>
            </a:r>
            <a:r>
              <a:rPr lang="ar-MA" b="1" dirty="0" err="1"/>
              <a:t>وسوسيولوجيا</a:t>
            </a:r>
            <a:r>
              <a:rPr lang="ar-MA" b="1" dirty="0"/>
              <a:t> الفعل العمومي؟</a:t>
            </a:r>
            <a:endParaRPr lang="fr-FR" dirty="0"/>
          </a:p>
        </p:txBody>
      </p:sp>
      <p:sp>
        <p:nvSpPr>
          <p:cNvPr id="3" name="Espace réservé du contenu 2"/>
          <p:cNvSpPr>
            <a:spLocks noGrp="1"/>
          </p:cNvSpPr>
          <p:nvPr>
            <p:ph idx="1"/>
          </p:nvPr>
        </p:nvSpPr>
        <p:spPr>
          <a:xfrm>
            <a:off x="457200" y="1600200"/>
            <a:ext cx="8229600" cy="5257800"/>
          </a:xfrm>
          <a:solidFill>
            <a:srgbClr val="FFFAEB"/>
          </a:solidFill>
        </p:spPr>
        <p:txBody>
          <a:bodyPr>
            <a:noAutofit/>
          </a:bodyPr>
          <a:lstStyle/>
          <a:p>
            <a:pPr algn="just" rtl="1"/>
            <a:r>
              <a:rPr lang="ar-SA" sz="4400" b="1" dirty="0">
                <a:solidFill>
                  <a:srgbClr val="0000CC"/>
                </a:solidFill>
              </a:rPr>
              <a:t>أصبحت السياسة متغيرا يخضع للتفسير، حيث أصبحت الظواهر السياسية تنشط وتتغذى من خلال المشكلات والرهانات، ومن خلال </a:t>
            </a:r>
            <a:r>
              <a:rPr lang="ar-SA" sz="4400" b="1" dirty="0" err="1">
                <a:solidFill>
                  <a:srgbClr val="0000CC"/>
                </a:solidFill>
              </a:rPr>
              <a:t>الترابطات</a:t>
            </a:r>
            <a:r>
              <a:rPr lang="ar-SA" sz="4400" b="1" dirty="0">
                <a:solidFill>
                  <a:srgbClr val="0000CC"/>
                </a:solidFill>
              </a:rPr>
              <a:t> التي تحصل بين مختلف القطاعات </a:t>
            </a:r>
            <a:r>
              <a:rPr lang="ar-SA" sz="4400" b="1" dirty="0" err="1">
                <a:solidFill>
                  <a:srgbClr val="0000CC"/>
                </a:solidFill>
              </a:rPr>
              <a:t>والفاعيلين</a:t>
            </a:r>
            <a:r>
              <a:rPr lang="ar-SA" sz="4400" b="1" dirty="0">
                <a:solidFill>
                  <a:srgbClr val="0000CC"/>
                </a:solidFill>
              </a:rPr>
              <a:t> العموميين والخواص</a:t>
            </a:r>
            <a:endParaRPr lang="ar-MA" sz="4400" b="1" dirty="0">
              <a:solidFill>
                <a:srgbClr val="0000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lstStyle/>
          <a:p>
            <a:r>
              <a:rPr lang="ar-MA" b="1" dirty="0"/>
              <a:t>لماذا </a:t>
            </a:r>
            <a:r>
              <a:rPr lang="ar-MA" b="1" dirty="0" err="1"/>
              <a:t>براديغم</a:t>
            </a:r>
            <a:r>
              <a:rPr lang="ar-MA" b="1" dirty="0"/>
              <a:t> </a:t>
            </a:r>
            <a:r>
              <a:rPr lang="ar-MA" b="1" dirty="0" err="1"/>
              <a:t>وسوسيولوجيا</a:t>
            </a:r>
            <a:r>
              <a:rPr lang="ar-MA" b="1" dirty="0"/>
              <a:t> الفعل العمومي؟</a:t>
            </a:r>
            <a:endParaRPr lang="fr-FR" dirty="0"/>
          </a:p>
        </p:txBody>
      </p:sp>
      <p:sp>
        <p:nvSpPr>
          <p:cNvPr id="3" name="Espace réservé du contenu 2"/>
          <p:cNvSpPr>
            <a:spLocks noGrp="1"/>
          </p:cNvSpPr>
          <p:nvPr>
            <p:ph idx="1"/>
          </p:nvPr>
        </p:nvSpPr>
        <p:spPr>
          <a:solidFill>
            <a:srgbClr val="FFFAEB"/>
          </a:solidFill>
        </p:spPr>
        <p:txBody>
          <a:bodyPr/>
          <a:lstStyle/>
          <a:p>
            <a:pPr lvl="0" algn="just" rtl="1"/>
            <a:r>
              <a:rPr lang="ar-MA" b="1" dirty="0">
                <a:solidFill>
                  <a:srgbClr val="0000CC"/>
                </a:solidFill>
              </a:rPr>
              <a:t>و</a:t>
            </a:r>
            <a:r>
              <a:rPr lang="ar-SA" b="1" dirty="0">
                <a:solidFill>
                  <a:srgbClr val="0000CC"/>
                </a:solidFill>
              </a:rPr>
              <a:t>أصبحت المؤسسة تثار كمشكلة بحثية، وبالتالي لم يعد الاستثمار والمستثمرون في السلطة الحكومية هو الموضوع المفترض أن يكون محفزا لدراسة السلطة السياسية</a:t>
            </a:r>
            <a:endParaRPr lang="fr-FR" b="1" dirty="0">
              <a:solidFill>
                <a:srgbClr val="0000CC"/>
              </a:solidFill>
            </a:endParaRPr>
          </a:p>
          <a:p>
            <a:pPr lvl="0" algn="just" rtl="1"/>
            <a:r>
              <a:rPr lang="ar-MA" sz="4800" b="1" dirty="0">
                <a:solidFill>
                  <a:srgbClr val="0000CC"/>
                </a:solidFill>
              </a:rPr>
              <a:t>و</a:t>
            </a:r>
            <a:r>
              <a:rPr lang="ar-SA" sz="4800" b="1" dirty="0">
                <a:solidFill>
                  <a:srgbClr val="0000CC"/>
                </a:solidFill>
              </a:rPr>
              <a:t>الموضوع الأساسي </a:t>
            </a:r>
            <a:r>
              <a:rPr lang="ar-MA" sz="4800" b="1" dirty="0">
                <a:solidFill>
                  <a:srgbClr val="0000CC"/>
                </a:solidFill>
              </a:rPr>
              <a:t>في التحليل اليوم </a:t>
            </a:r>
            <a:r>
              <a:rPr lang="ar-SA" sz="4800" b="1" dirty="0">
                <a:solidFill>
                  <a:srgbClr val="0000CC"/>
                </a:solidFill>
              </a:rPr>
              <a:t>هو المجتمع والعلاقات الاجتماعية.</a:t>
            </a:r>
            <a:endParaRPr lang="fr-FR" sz="4800" b="1" dirty="0">
              <a:solidFill>
                <a:srgbClr val="0000CC"/>
              </a:solidFill>
            </a:endParaRPr>
          </a:p>
          <a:p>
            <a:pPr algn="r" rtl="1"/>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b="1" dirty="0"/>
              <a:t> الخاصية المنهجية </a:t>
            </a:r>
            <a:r>
              <a:rPr lang="ar-MA" b="1" dirty="0" err="1"/>
              <a:t>لبراديغم</a:t>
            </a:r>
            <a:r>
              <a:rPr lang="ar-MA" b="1" dirty="0"/>
              <a:t> </a:t>
            </a:r>
            <a:r>
              <a:rPr lang="ar-MA" b="1" dirty="0" err="1"/>
              <a:t>وسوسيولوجيا</a:t>
            </a:r>
            <a:r>
              <a:rPr lang="ar-MA" b="1" dirty="0"/>
              <a:t> الفعل العمومي</a:t>
            </a:r>
            <a:endParaRPr lang="fr-FR" dirty="0"/>
          </a:p>
        </p:txBody>
      </p:sp>
      <p:sp>
        <p:nvSpPr>
          <p:cNvPr id="3" name="Espace réservé du contenu 2"/>
          <p:cNvSpPr>
            <a:spLocks noGrp="1"/>
          </p:cNvSpPr>
          <p:nvPr>
            <p:ph idx="1"/>
          </p:nvPr>
        </p:nvSpPr>
        <p:spPr>
          <a:solidFill>
            <a:srgbClr val="FFFAEB"/>
          </a:solidFill>
        </p:spPr>
        <p:txBody>
          <a:bodyPr>
            <a:normAutofit/>
          </a:bodyPr>
          <a:lstStyle/>
          <a:p>
            <a:pPr algn="just" rtl="1"/>
            <a:r>
              <a:rPr lang="ar-SA" sz="4000" b="1" dirty="0">
                <a:solidFill>
                  <a:srgbClr val="0000CC"/>
                </a:solidFill>
              </a:rPr>
              <a:t>الحديث عن الفعل العمومي يتيح الجمع بين مجموعة واسعة من المساهمات في العلوم الاجتماعية تقتضي وتفرض التقائية واضحة في ما بينها. فهو نقطة تجمع مجموعة من الأعمال في مجموعة من الحقول المعرفية التي تستخدم نفس المصطلح كنقطة تلاقي معرفي بين العديد من التخصصات.</a:t>
            </a:r>
            <a:endParaRPr lang="fr-FR" sz="4000" b="1" dirty="0">
              <a:solidFill>
                <a:srgbClr val="0000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pPr algn="r" rtl="1"/>
            <a:r>
              <a:rPr lang="ar-MA" sz="4800" b="1" dirty="0"/>
              <a:t>ماذا نقصد بالفعل العمومي </a:t>
            </a:r>
            <a:r>
              <a:rPr lang="fr-FR" sz="4800" b="1" dirty="0"/>
              <a:t>Action public</a:t>
            </a:r>
            <a:r>
              <a:rPr lang="ar-MA" sz="4800" b="1" dirty="0"/>
              <a:t>؟</a:t>
            </a:r>
            <a:endParaRPr lang="fr-FR" sz="4800" b="1" dirty="0"/>
          </a:p>
        </p:txBody>
      </p:sp>
      <p:sp>
        <p:nvSpPr>
          <p:cNvPr id="3" name="Espace réservé du contenu 2"/>
          <p:cNvSpPr>
            <a:spLocks noGrp="1"/>
          </p:cNvSpPr>
          <p:nvPr>
            <p:ph idx="1"/>
          </p:nvPr>
        </p:nvSpPr>
        <p:spPr>
          <a:solidFill>
            <a:srgbClr val="FFFAEB"/>
          </a:solidFill>
        </p:spPr>
        <p:txBody>
          <a:bodyPr>
            <a:normAutofit/>
          </a:bodyPr>
          <a:lstStyle/>
          <a:p>
            <a:pPr lvl="0" algn="just" rtl="1"/>
            <a:r>
              <a:rPr lang="ar-SA" sz="3600" b="1" dirty="0">
                <a:solidFill>
                  <a:srgbClr val="0000CC"/>
                </a:solidFill>
              </a:rPr>
              <a:t>الفعل العمومي هو الطريقة </a:t>
            </a:r>
            <a:r>
              <a:rPr lang="ar-SA" sz="3600" b="1" dirty="0" err="1">
                <a:solidFill>
                  <a:srgbClr val="0000CC"/>
                </a:solidFill>
              </a:rPr>
              <a:t>ـ</a:t>
            </a:r>
            <a:r>
              <a:rPr lang="ar-SA" sz="3600" b="1" dirty="0">
                <a:solidFill>
                  <a:srgbClr val="0000CC"/>
                </a:solidFill>
              </a:rPr>
              <a:t> </a:t>
            </a:r>
            <a:r>
              <a:rPr lang="ar-MA" sz="3600" b="1" dirty="0">
                <a:solidFill>
                  <a:srgbClr val="0000CC"/>
                </a:solidFill>
              </a:rPr>
              <a:t>ك</a:t>
            </a:r>
            <a:r>
              <a:rPr lang="ar-SA" sz="3600" b="1" dirty="0">
                <a:solidFill>
                  <a:srgbClr val="0000CC"/>
                </a:solidFill>
              </a:rPr>
              <a:t>مجموع</a:t>
            </a:r>
            <a:r>
              <a:rPr lang="ar-MA" sz="3600" b="1" dirty="0">
                <a:solidFill>
                  <a:srgbClr val="0000CC"/>
                </a:solidFill>
              </a:rPr>
              <a:t>ة</a:t>
            </a:r>
            <a:r>
              <a:rPr lang="ar-SA" sz="3600" b="1" dirty="0">
                <a:solidFill>
                  <a:srgbClr val="0000CC"/>
                </a:solidFill>
              </a:rPr>
              <a:t> </a:t>
            </a:r>
            <a:r>
              <a:rPr lang="ar-MA" sz="3600" b="1" dirty="0">
                <a:solidFill>
                  <a:srgbClr val="0000CC"/>
                </a:solidFill>
              </a:rPr>
              <a:t>من </a:t>
            </a:r>
            <a:r>
              <a:rPr lang="ar-SA" sz="3600" b="1" dirty="0">
                <a:solidFill>
                  <a:srgbClr val="0000CC"/>
                </a:solidFill>
              </a:rPr>
              <a:t>الممارسات والعلاقات </a:t>
            </a:r>
            <a:r>
              <a:rPr lang="ar-SA" sz="3600" b="1" dirty="0" err="1">
                <a:solidFill>
                  <a:srgbClr val="0000CC"/>
                </a:solidFill>
              </a:rPr>
              <a:t>والتمثلات</a:t>
            </a:r>
            <a:r>
              <a:rPr lang="ar-SA" sz="3600" b="1" dirty="0">
                <a:solidFill>
                  <a:srgbClr val="0000CC"/>
                </a:solidFill>
              </a:rPr>
              <a:t> ـ التي </a:t>
            </a:r>
            <a:r>
              <a:rPr lang="ar-SA" sz="3600" b="1" dirty="0" err="1">
                <a:solidFill>
                  <a:srgbClr val="0000CC"/>
                </a:solidFill>
              </a:rPr>
              <a:t>يتعاطى</a:t>
            </a:r>
            <a:r>
              <a:rPr lang="ar-SA" sz="3600" b="1" dirty="0">
                <a:solidFill>
                  <a:srgbClr val="0000CC"/>
                </a:solidFill>
              </a:rPr>
              <a:t> من خلاها مجتمع ما مع بناء وتصنيف المشاكل الجماعية من جهة، وبلورة الإجابات والمضامين ومسارات معالجتها من جهة أخرى. </a:t>
            </a:r>
            <a:endParaRPr lang="fr-FR" sz="3600" b="1" dirty="0">
              <a:solidFill>
                <a:srgbClr val="0000CC"/>
              </a:solidFill>
            </a:endParaRPr>
          </a:p>
          <a:p>
            <a:pPr algn="r" rtl="1"/>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b="1" dirty="0"/>
              <a:t>تغير في موضوع ومفاهيم ومقاربات تحليل السياسات العمومية</a:t>
            </a:r>
            <a:endParaRPr lang="fr-FR" b="1" dirty="0"/>
          </a:p>
        </p:txBody>
      </p:sp>
      <p:sp>
        <p:nvSpPr>
          <p:cNvPr id="3" name="Espace réservé du contenu 2"/>
          <p:cNvSpPr>
            <a:spLocks noGrp="1"/>
          </p:cNvSpPr>
          <p:nvPr>
            <p:ph idx="1"/>
          </p:nvPr>
        </p:nvSpPr>
        <p:spPr>
          <a:solidFill>
            <a:srgbClr val="FFFAEB"/>
          </a:solidFill>
        </p:spPr>
        <p:txBody>
          <a:bodyPr/>
          <a:lstStyle/>
          <a:p>
            <a:pPr algn="r" rtl="1"/>
            <a:r>
              <a:rPr lang="ar-MA" sz="4000" b="1" dirty="0">
                <a:solidFill>
                  <a:srgbClr val="0000CC"/>
                </a:solidFill>
              </a:rPr>
              <a:t>من خلال مفهوم الفعل العمومي أصبح </a:t>
            </a:r>
            <a:r>
              <a:rPr lang="ar-SA" sz="4000" b="1" dirty="0">
                <a:solidFill>
                  <a:srgbClr val="0000CC"/>
                </a:solidFill>
              </a:rPr>
              <a:t>التركيز منصب</a:t>
            </a:r>
            <a:r>
              <a:rPr lang="ar-MA" sz="4000" b="1" dirty="0">
                <a:solidFill>
                  <a:srgbClr val="0000CC"/>
                </a:solidFill>
              </a:rPr>
              <a:t>ا</a:t>
            </a:r>
            <a:r>
              <a:rPr lang="ar-SA" sz="4000" b="1" dirty="0">
                <a:solidFill>
                  <a:srgbClr val="0000CC"/>
                </a:solidFill>
              </a:rPr>
              <a:t> بشكل واسع على المجتمع </a:t>
            </a:r>
            <a:r>
              <a:rPr lang="ar-SA" sz="4000" b="1" dirty="0" err="1">
                <a:solidFill>
                  <a:srgbClr val="0000CC"/>
                </a:solidFill>
              </a:rPr>
              <a:t>والديناميات</a:t>
            </a:r>
            <a:r>
              <a:rPr lang="ar-SA" sz="4000" b="1" dirty="0">
                <a:solidFill>
                  <a:srgbClr val="0000CC"/>
                </a:solidFill>
              </a:rPr>
              <a:t> والتفاعلات الاجتماعية ، وليس فقط على المنحى المؤسساتي للدولة.</a:t>
            </a:r>
            <a:endParaRPr lang="ar-MA" sz="4000" b="1" dirty="0">
              <a:solidFill>
                <a:srgbClr val="0000CC"/>
              </a:solidFill>
            </a:endParaRPr>
          </a:p>
          <a:p>
            <a:pPr algn="just" rtl="1"/>
            <a:r>
              <a:rPr lang="ar-MA" sz="4000" b="1" dirty="0">
                <a:solidFill>
                  <a:srgbClr val="0000CC"/>
                </a:solidFill>
              </a:rPr>
              <a:t>وعليه </a:t>
            </a:r>
            <a:r>
              <a:rPr lang="ar-SA" sz="4000" b="1" dirty="0">
                <a:solidFill>
                  <a:srgbClr val="0000CC"/>
                </a:solidFill>
              </a:rPr>
              <a:t>هناك   اليوم حافز قوي </a:t>
            </a:r>
            <a:r>
              <a:rPr lang="ar-MA" sz="4000" b="1" dirty="0">
                <a:solidFill>
                  <a:srgbClr val="0000CC"/>
                </a:solidFill>
              </a:rPr>
              <a:t>للعلوم الاجتماعية لتصبح علوما لفهم وتحليل السياسية والسياسي أكثر من الماضي.</a:t>
            </a:r>
            <a:endParaRPr lang="fr-FR" sz="4000" b="1" dirty="0">
              <a:solidFill>
                <a:srgbClr val="0000CC"/>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b="1" dirty="0"/>
              <a:t>تغير في موضوع ومفاهيم ومقاربات تحليل السياسات العمومية</a:t>
            </a:r>
            <a:endParaRPr lang="fr-FR" dirty="0"/>
          </a:p>
        </p:txBody>
      </p:sp>
      <p:sp>
        <p:nvSpPr>
          <p:cNvPr id="3" name="Espace réservé du contenu 2"/>
          <p:cNvSpPr>
            <a:spLocks noGrp="1"/>
          </p:cNvSpPr>
          <p:nvPr>
            <p:ph idx="1"/>
          </p:nvPr>
        </p:nvSpPr>
        <p:spPr>
          <a:solidFill>
            <a:srgbClr val="FFFAEB"/>
          </a:solidFill>
        </p:spPr>
        <p:txBody>
          <a:bodyPr>
            <a:normAutofit/>
          </a:bodyPr>
          <a:lstStyle/>
          <a:p>
            <a:pPr algn="just" rtl="1"/>
            <a:r>
              <a:rPr lang="ar-MA" sz="4000" b="1" dirty="0">
                <a:solidFill>
                  <a:srgbClr val="0000CC"/>
                </a:solidFill>
              </a:rPr>
              <a:t>فالعلوم الاجتماعية هي التي    تحدد شروط إمكانيات الحديث عن مجال عام، والمشروعية التي يقوم عليها  ،الحقل الذي يشتغل فيه والموارد والقيود التي يواجهها.فضلا عن تحديدها لطبيعة  وأشكال الاشتغال طبيعة المشاكل المجتمعية، وخصائص النسيج الاجتماعي</a:t>
            </a:r>
            <a:endParaRPr lang="fr-FR" sz="4000" b="1" dirty="0">
              <a:solidFill>
                <a:srgbClr val="0000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lstStyle/>
          <a:p>
            <a:r>
              <a:rPr lang="ar-MA" b="1" dirty="0"/>
              <a:t>رؤيتنا المعرفية </a:t>
            </a:r>
            <a:r>
              <a:rPr lang="ar-MA" b="1" dirty="0" err="1"/>
              <a:t>الابستيمولوجية</a:t>
            </a:r>
            <a:endParaRPr lang="fr-FR" b="1" dirty="0"/>
          </a:p>
        </p:txBody>
      </p:sp>
      <p:sp>
        <p:nvSpPr>
          <p:cNvPr id="3" name="Espace réservé du contenu 2"/>
          <p:cNvSpPr>
            <a:spLocks noGrp="1"/>
          </p:cNvSpPr>
          <p:nvPr>
            <p:ph idx="1"/>
          </p:nvPr>
        </p:nvSpPr>
        <p:spPr>
          <a:solidFill>
            <a:srgbClr val="FFFAEB"/>
          </a:solidFill>
        </p:spPr>
        <p:txBody>
          <a:bodyPr>
            <a:normAutofit lnSpcReduction="10000"/>
          </a:bodyPr>
          <a:lstStyle/>
          <a:p>
            <a:pPr lvl="0" algn="just" rtl="1"/>
            <a:r>
              <a:rPr lang="ar-MA" sz="4000" b="1" dirty="0">
                <a:solidFill>
                  <a:srgbClr val="0000CC"/>
                </a:solidFill>
              </a:rPr>
              <a:t>لكل الدواعي والاعتبارات السابقة </a:t>
            </a:r>
            <a:r>
              <a:rPr lang="ar-SA" sz="4000" b="1" dirty="0">
                <a:solidFill>
                  <a:srgbClr val="0000CC"/>
                </a:solidFill>
              </a:rPr>
              <a:t>تبيننا كفريق  بحث  </a:t>
            </a:r>
            <a:r>
              <a:rPr lang="ar-SA" sz="4000" b="1" dirty="0" err="1">
                <a:solidFill>
                  <a:srgbClr val="0000CC"/>
                </a:solidFill>
              </a:rPr>
              <a:t>براديغم</a:t>
            </a:r>
            <a:r>
              <a:rPr lang="ar-SA" sz="4000" b="1" dirty="0">
                <a:solidFill>
                  <a:srgbClr val="0000CC"/>
                </a:solidFill>
              </a:rPr>
              <a:t> الفعل العمومي الترابي كمدخل لتطوير </a:t>
            </a:r>
            <a:r>
              <a:rPr lang="ar-SA" sz="4000" b="1" dirty="0" err="1">
                <a:solidFill>
                  <a:srgbClr val="0000CC"/>
                </a:solidFill>
              </a:rPr>
              <a:t>إبستمولوجيا</a:t>
            </a:r>
            <a:r>
              <a:rPr lang="ar-SA" sz="4000" b="1" dirty="0">
                <a:solidFill>
                  <a:srgbClr val="0000CC"/>
                </a:solidFill>
              </a:rPr>
              <a:t> ومناهج البحث والتحليل في السياسات العمومية والعلوم السياسية، وفتح هذا الحقل المعرفي على العلوم الاجتماعية، وذلك من خلال إنتاج </a:t>
            </a:r>
            <a:r>
              <a:rPr lang="ar-SA" sz="4000" b="1" dirty="0" err="1">
                <a:solidFill>
                  <a:srgbClr val="0000CC"/>
                </a:solidFill>
              </a:rPr>
              <a:t>براديغمات</a:t>
            </a:r>
            <a:r>
              <a:rPr lang="ar-SA" sz="4000" b="1" dirty="0">
                <a:solidFill>
                  <a:srgbClr val="0000CC"/>
                </a:solidFill>
              </a:rPr>
              <a:t> تحليلية تساير تطور الدولة والفعل العمومي مفهوما ووظيفة.</a:t>
            </a:r>
            <a:endParaRPr lang="fr-FR" sz="4000" b="1" dirty="0">
              <a:solidFill>
                <a:srgbClr val="0000CC"/>
              </a:solidFill>
            </a:endParaRPr>
          </a:p>
          <a:p>
            <a:pPr algn="just" rtl="1"/>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lstStyle/>
          <a:p>
            <a:pPr rtl="1"/>
            <a:r>
              <a:rPr lang="ar-MA" b="1" dirty="0" err="1"/>
              <a:t>استراتيجيتنا</a:t>
            </a:r>
            <a:r>
              <a:rPr lang="ar-MA" b="1" dirty="0"/>
              <a:t> في الاشتغال</a:t>
            </a:r>
            <a:endParaRPr lang="fr-FR" b="1" dirty="0"/>
          </a:p>
        </p:txBody>
      </p:sp>
      <p:sp>
        <p:nvSpPr>
          <p:cNvPr id="3" name="Espace réservé du contenu 2"/>
          <p:cNvSpPr>
            <a:spLocks noGrp="1"/>
          </p:cNvSpPr>
          <p:nvPr>
            <p:ph idx="1"/>
          </p:nvPr>
        </p:nvSpPr>
        <p:spPr>
          <a:solidFill>
            <a:srgbClr val="FFFAEB"/>
          </a:solidFill>
        </p:spPr>
        <p:txBody>
          <a:bodyPr>
            <a:normAutofit fontScale="92500"/>
          </a:bodyPr>
          <a:lstStyle/>
          <a:p>
            <a:pPr lvl="0" algn="just" rtl="1"/>
            <a:r>
              <a:rPr lang="ar-SA" sz="3600" b="1" dirty="0">
                <a:solidFill>
                  <a:srgbClr val="0000CC"/>
                </a:solidFill>
              </a:rPr>
              <a:t>تقعيد المفاهيم النظرية وتعميق النقاش والتفكير في الأرضية البنائية لمجموعة البحث، وذلك عبر الندوات والمحاضرات والملتقيات والأيام الدراسية العلمية:</a:t>
            </a:r>
            <a:endParaRPr lang="fr-FR" sz="3600" b="1" dirty="0">
              <a:solidFill>
                <a:srgbClr val="0000CC"/>
              </a:solidFill>
            </a:endParaRPr>
          </a:p>
          <a:p>
            <a:pPr lvl="0" algn="just" rtl="1"/>
            <a:r>
              <a:rPr lang="ar-SA" sz="3600" b="1" dirty="0">
                <a:solidFill>
                  <a:srgbClr val="0000CC"/>
                </a:solidFill>
              </a:rPr>
              <a:t>تكوين الباحثين وطلبة الدكتوراه في مناهج التفكير والبحث الميداني والوثائقي والتحليل والتأويل وفي منهجية إعداد البحوث والدراسات،من خلال ورشات.</a:t>
            </a:r>
            <a:endParaRPr lang="fr-FR" sz="3600" b="1" dirty="0">
              <a:solidFill>
                <a:srgbClr val="0000CC"/>
              </a:solidFill>
            </a:endParaRPr>
          </a:p>
          <a:p>
            <a:pPr lvl="0" algn="just" rtl="1"/>
            <a:r>
              <a:rPr lang="ar-SA" sz="3600" b="1" dirty="0" err="1">
                <a:solidFill>
                  <a:srgbClr val="0000CC"/>
                </a:solidFill>
              </a:rPr>
              <a:t>تأطير</a:t>
            </a:r>
            <a:r>
              <a:rPr lang="ar-SA" sz="3600" b="1" dirty="0">
                <a:solidFill>
                  <a:srgbClr val="0000CC"/>
                </a:solidFill>
              </a:rPr>
              <a:t> الدكتوراه وفق المحاور الأساسية التي تشكل أرضية اشتغال فكرية – بحثية لمجموعة البحث.</a:t>
            </a:r>
            <a:endParaRPr lang="fr-FR" sz="3600" b="1" dirty="0">
              <a:solidFill>
                <a:srgbClr val="0000C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lstStyle/>
          <a:p>
            <a:r>
              <a:rPr lang="ar-MA" b="1" dirty="0" err="1"/>
              <a:t>استراتيجيتنا</a:t>
            </a:r>
            <a:r>
              <a:rPr lang="ar-MA" b="1" dirty="0"/>
              <a:t> في الاشتغال</a:t>
            </a:r>
            <a:endParaRPr lang="fr-FR" dirty="0"/>
          </a:p>
        </p:txBody>
      </p:sp>
      <p:sp>
        <p:nvSpPr>
          <p:cNvPr id="3" name="Espace réservé du contenu 2"/>
          <p:cNvSpPr>
            <a:spLocks noGrp="1"/>
          </p:cNvSpPr>
          <p:nvPr>
            <p:ph idx="1"/>
          </p:nvPr>
        </p:nvSpPr>
        <p:spPr>
          <a:solidFill>
            <a:srgbClr val="FFFAEB"/>
          </a:solidFill>
        </p:spPr>
        <p:txBody>
          <a:bodyPr>
            <a:normAutofit lnSpcReduction="10000"/>
          </a:bodyPr>
          <a:lstStyle/>
          <a:p>
            <a:pPr lvl="0" algn="just" rtl="1"/>
            <a:r>
              <a:rPr lang="ar-SA" sz="4000" b="1" dirty="0">
                <a:solidFill>
                  <a:srgbClr val="0000CC"/>
                </a:solidFill>
              </a:rPr>
              <a:t>إنجاز الدراسات والأبحاث الميدانية في صلب المحاور الأساسية لاشتغال مجموعة البحث.</a:t>
            </a:r>
            <a:endParaRPr lang="fr-FR" sz="4000" b="1" dirty="0">
              <a:solidFill>
                <a:srgbClr val="0000CC"/>
              </a:solidFill>
            </a:endParaRPr>
          </a:p>
          <a:p>
            <a:pPr lvl="0" algn="just" rtl="1"/>
            <a:r>
              <a:rPr lang="ar-SA" sz="4000" b="1" dirty="0">
                <a:solidFill>
                  <a:srgbClr val="0000CC"/>
                </a:solidFill>
              </a:rPr>
              <a:t>إنتاج مؤلفات جماعية </a:t>
            </a:r>
            <a:r>
              <a:rPr lang="ar-SA" sz="4000" b="1" dirty="0" err="1">
                <a:solidFill>
                  <a:srgbClr val="0000CC"/>
                </a:solidFill>
              </a:rPr>
              <a:t>موضوعاتية</a:t>
            </a:r>
            <a:r>
              <a:rPr lang="ar-SA" sz="4000" b="1" dirty="0">
                <a:solidFill>
                  <a:srgbClr val="0000CC"/>
                </a:solidFill>
              </a:rPr>
              <a:t> حول الإشكاليات الكبرى للفعل العمومي والتحولات الاجتماعية ورهانات الحكام</a:t>
            </a:r>
            <a:endParaRPr lang="fr-FR" sz="4000" b="1" dirty="0">
              <a:solidFill>
                <a:srgbClr val="0000CC"/>
              </a:solidFill>
            </a:endParaRPr>
          </a:p>
          <a:p>
            <a:pPr algn="just" rtl="1"/>
            <a:r>
              <a:rPr lang="ar-SA" sz="4000" b="1" dirty="0">
                <a:solidFill>
                  <a:srgbClr val="0000CC"/>
                </a:solidFill>
              </a:rPr>
              <a:t>نقل المعارف إلى خبرات عبر مسالك الدراسات الجامعية المهنية والمتخصصة.</a:t>
            </a:r>
            <a:endParaRPr lang="fr-FR" sz="4000" b="1" dirty="0">
              <a:solidFill>
                <a:srgbClr val="0000CC"/>
              </a:solidFill>
            </a:endParaRPr>
          </a:p>
          <a:p>
            <a:pPr algn="just" rtl="1"/>
            <a:endParaRPr lang="ar-M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a:bodyPr>
          <a:lstStyle/>
          <a:p>
            <a:r>
              <a:rPr lang="ar-MA" sz="6000" b="1" dirty="0"/>
              <a:t>أرضية الندوة</a:t>
            </a:r>
            <a:endParaRPr lang="fr-FR" sz="6000" dirty="0"/>
          </a:p>
        </p:txBody>
      </p:sp>
      <p:sp>
        <p:nvSpPr>
          <p:cNvPr id="3" name="Espace réservé du contenu 2"/>
          <p:cNvSpPr>
            <a:spLocks noGrp="1"/>
          </p:cNvSpPr>
          <p:nvPr>
            <p:ph idx="1"/>
          </p:nvPr>
        </p:nvSpPr>
        <p:spPr>
          <a:solidFill>
            <a:srgbClr val="FFFAEB"/>
          </a:solidFill>
        </p:spPr>
        <p:txBody>
          <a:bodyPr>
            <a:normAutofit/>
          </a:bodyPr>
          <a:lstStyle/>
          <a:p>
            <a:pPr algn="ctr" rtl="1">
              <a:buNone/>
            </a:pPr>
            <a:endParaRPr lang="ar-MA" dirty="0"/>
          </a:p>
          <a:p>
            <a:pPr algn="ctr" rtl="1">
              <a:buNone/>
            </a:pPr>
            <a:r>
              <a:rPr lang="ar-MA" sz="4800" b="1" dirty="0">
                <a:solidFill>
                  <a:srgbClr val="0000CC"/>
                </a:solidFill>
              </a:rPr>
              <a:t>إعداد وتنسيق</a:t>
            </a:r>
          </a:p>
          <a:p>
            <a:pPr algn="ctr" rtl="1">
              <a:buNone/>
            </a:pPr>
            <a:r>
              <a:rPr lang="ar-MA" sz="4800" b="1" dirty="0">
                <a:solidFill>
                  <a:srgbClr val="0000CC"/>
                </a:solidFill>
              </a:rPr>
              <a:t>   د. عبد القادر الخاضري.</a:t>
            </a:r>
            <a:endParaRPr lang="fr-FR" sz="4800" b="1" dirty="0">
              <a:solidFill>
                <a:srgbClr val="0000CC"/>
              </a:solidFill>
            </a:endParaRPr>
          </a:p>
          <a:p>
            <a:pPr algn="ctr" rtl="1">
              <a:buNone/>
            </a:pPr>
            <a:r>
              <a:rPr lang="ar-MA" sz="4800" b="1" dirty="0">
                <a:solidFill>
                  <a:srgbClr val="0000CC"/>
                </a:solidFill>
              </a:rPr>
              <a:t>د. خالد البهالي.</a:t>
            </a:r>
            <a:endParaRPr lang="fr-FR" sz="4800" b="1" dirty="0">
              <a:solidFill>
                <a:srgbClr val="0000CC"/>
              </a:solidFill>
            </a:endParaRPr>
          </a:p>
          <a:p>
            <a:pPr algn="ctr" rtl="1">
              <a:buNone/>
            </a:pPr>
            <a:r>
              <a:rPr lang="ar-MA" sz="4800" b="1" dirty="0">
                <a:solidFill>
                  <a:srgbClr val="0000CC"/>
                </a:solidFill>
              </a:rPr>
              <a:t> د. عبد اللطيف الهلالي.</a:t>
            </a:r>
            <a:endParaRPr lang="fr-FR" sz="4800" b="1" dirty="0">
              <a:solidFill>
                <a:srgbClr val="0000C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143116"/>
            <a:ext cx="8715436" cy="2214578"/>
          </a:xfrm>
          <a:solidFill>
            <a:srgbClr val="FFFAEB"/>
          </a:solidFill>
        </p:spPr>
        <p:txBody>
          <a:bodyPr>
            <a:noAutofit/>
          </a:bodyPr>
          <a:lstStyle/>
          <a:p>
            <a:pPr algn="just" rtl="1"/>
            <a:r>
              <a:rPr lang="ar-MA" sz="7200" b="1" dirty="0">
                <a:solidFill>
                  <a:srgbClr val="0000CC"/>
                </a:solidFill>
              </a:rPr>
              <a:t>وفق ذلك تأتي النسخة الثانية من مدرسة </a:t>
            </a:r>
            <a:r>
              <a:rPr lang="ar-MA" sz="7200" b="1" dirty="0" err="1">
                <a:solidFill>
                  <a:srgbClr val="0000CC"/>
                </a:solidFill>
              </a:rPr>
              <a:t>الدكتوراة</a:t>
            </a:r>
            <a:endParaRPr lang="fr-FR" sz="7200" b="1" dirty="0">
              <a:solidFill>
                <a:srgbClr val="0000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Autofit/>
          </a:bodyPr>
          <a:lstStyle/>
          <a:p>
            <a:r>
              <a:rPr lang="ar-MA" b="1" dirty="0"/>
              <a:t>أسئلة العلوم السياسية من مدخل السياسات العمومية؟</a:t>
            </a:r>
            <a:endParaRPr lang="fr-FR" b="1" dirty="0"/>
          </a:p>
        </p:txBody>
      </p:sp>
      <p:sp>
        <p:nvSpPr>
          <p:cNvPr id="3" name="Espace réservé du contenu 2"/>
          <p:cNvSpPr>
            <a:spLocks noGrp="1"/>
          </p:cNvSpPr>
          <p:nvPr>
            <p:ph idx="1"/>
          </p:nvPr>
        </p:nvSpPr>
        <p:spPr>
          <a:solidFill>
            <a:schemeClr val="bg2"/>
          </a:solidFill>
        </p:spPr>
        <p:style>
          <a:lnRef idx="1">
            <a:schemeClr val="dk1"/>
          </a:lnRef>
          <a:fillRef idx="2">
            <a:schemeClr val="dk1"/>
          </a:fillRef>
          <a:effectRef idx="1">
            <a:schemeClr val="dk1"/>
          </a:effectRef>
          <a:fontRef idx="minor">
            <a:schemeClr val="dk1"/>
          </a:fontRef>
        </p:style>
        <p:txBody>
          <a:bodyPr/>
          <a:lstStyle/>
          <a:p>
            <a:pPr algn="r" rtl="1"/>
            <a:endParaRPr lang="ar-MA" dirty="0"/>
          </a:p>
          <a:p>
            <a:pPr algn="r" rtl="1">
              <a:buNone/>
            </a:pPr>
            <a:endParaRPr lang="ar-MA" dirty="0"/>
          </a:p>
          <a:p>
            <a:pPr algn="r" rtl="1"/>
            <a:r>
              <a:rPr lang="ar-SA" sz="4800" b="1" dirty="0">
                <a:solidFill>
                  <a:srgbClr val="0000CC"/>
                </a:solidFill>
              </a:rPr>
              <a:t>تركز مقاربة العلوم السياسية من مدخل السياسات العمومية عل </a:t>
            </a:r>
            <a:r>
              <a:rPr lang="ar-MA" sz="4800" b="1" dirty="0">
                <a:solidFill>
                  <a:srgbClr val="0000CC"/>
                </a:solidFill>
              </a:rPr>
              <a:t>سؤال مركزي </a:t>
            </a:r>
            <a:r>
              <a:rPr lang="ar-MA" sz="4800" b="1" dirty="0" err="1">
                <a:solidFill>
                  <a:srgbClr val="0000CC"/>
                </a:solidFill>
              </a:rPr>
              <a:t>و</a:t>
            </a:r>
            <a:r>
              <a:rPr lang="ar-SA" sz="4800" b="1" dirty="0">
                <a:solidFill>
                  <a:srgbClr val="0000CC"/>
                </a:solidFill>
              </a:rPr>
              <a:t>سؤالين</a:t>
            </a:r>
            <a:r>
              <a:rPr lang="ar-MA" sz="4800" b="1" dirty="0">
                <a:solidFill>
                  <a:srgbClr val="0000CC"/>
                </a:solidFill>
              </a:rPr>
              <a:t> تفصيليين:</a:t>
            </a:r>
            <a:endParaRPr lang="fr-FR" sz="4800" b="1" dirty="0">
              <a:solidFill>
                <a:srgbClr val="0000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b="1" dirty="0"/>
              <a:t>أسئلة العلوم السياسية من مدخل السياسات العمومية؟</a:t>
            </a:r>
            <a:endParaRPr lang="fr-FR" dirty="0"/>
          </a:p>
        </p:txBody>
      </p:sp>
      <p:sp>
        <p:nvSpPr>
          <p:cNvPr id="3" name="Espace réservé du contenu 2"/>
          <p:cNvSpPr>
            <a:spLocks noGrp="1"/>
          </p:cNvSpPr>
          <p:nvPr>
            <p:ph idx="1"/>
          </p:nvPr>
        </p:nvSpPr>
        <p:spPr>
          <a:solidFill>
            <a:srgbClr val="FFFAEB"/>
          </a:solidFill>
        </p:spPr>
        <p:txBody>
          <a:bodyPr>
            <a:normAutofit lnSpcReduction="10000"/>
          </a:bodyPr>
          <a:lstStyle/>
          <a:p>
            <a:pPr lvl="0" algn="just" rtl="1"/>
            <a:r>
              <a:rPr lang="ar-MA" sz="4400" b="1" dirty="0">
                <a:solidFill>
                  <a:srgbClr val="0000CC"/>
                </a:solidFill>
              </a:rPr>
              <a:t>السؤال المركزي هو فهم كيف ولماذا يتم اعتماد (أو رفض) سياسات معينة، ما هي القيم والمصالح والسياقات السياسية التي تدعم القرارات السياسية، كيف ولماذا وضعت سياسات معينة في سياقات معينة، على يد من ولمن، على أساس أية افتراضات وبأي تأثير؟</a:t>
            </a:r>
            <a:endParaRPr lang="fr-FR" sz="4400" b="1" dirty="0">
              <a:solidFill>
                <a:srgbClr val="0000CC"/>
              </a:solidFill>
            </a:endParaRPr>
          </a:p>
          <a:p>
            <a:pPr algn="r" rtl="1">
              <a:buNone/>
            </a:pP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sz="4800" b="1" dirty="0"/>
              <a:t>أسئلة العلوم السياسية من مدخل السياسات العمومية؟</a:t>
            </a:r>
            <a:endParaRPr lang="fr-FR" sz="4800" b="1" dirty="0"/>
          </a:p>
        </p:txBody>
      </p:sp>
      <p:sp>
        <p:nvSpPr>
          <p:cNvPr id="3" name="Espace réservé du contenu 2"/>
          <p:cNvSpPr>
            <a:spLocks noGrp="1"/>
          </p:cNvSpPr>
          <p:nvPr>
            <p:ph idx="1"/>
          </p:nvPr>
        </p:nvSpPr>
        <p:spPr>
          <a:solidFill>
            <a:srgbClr val="FFFAEB"/>
          </a:solidFill>
        </p:spPr>
        <p:txBody>
          <a:bodyPr>
            <a:normAutofit lnSpcReduction="10000"/>
          </a:bodyPr>
          <a:lstStyle/>
          <a:p>
            <a:pPr algn="just" rtl="1"/>
            <a:r>
              <a:rPr lang="ar-MA" sz="4400" b="1" dirty="0">
                <a:solidFill>
                  <a:srgbClr val="0000CC"/>
                </a:solidFill>
              </a:rPr>
              <a:t>والسؤال التفصيلي الأول هو </a:t>
            </a:r>
            <a:r>
              <a:rPr lang="ar-SA" sz="4400" b="1" dirty="0">
                <a:solidFill>
                  <a:srgbClr val="0000CC"/>
                </a:solidFill>
              </a:rPr>
              <a:t>حول طرائق التدخل العمومي. وهنا تستند </a:t>
            </a:r>
            <a:r>
              <a:rPr lang="ar-SA" sz="4400" b="1" dirty="0" err="1">
                <a:solidFill>
                  <a:srgbClr val="0000CC"/>
                </a:solidFill>
              </a:rPr>
              <a:t>النمذجة</a:t>
            </a:r>
            <a:r>
              <a:rPr lang="ar-SA" sz="4400" b="1" dirty="0">
                <a:solidFill>
                  <a:srgbClr val="0000CC"/>
                </a:solidFill>
              </a:rPr>
              <a:t> الكلاسيكية للأصناف الأربعة للسياسات – التنظيمية والتوزيعية والتي تعيد التوزيع والتأسيسية – على درجة الإكراه الذي تمارسه الدولة على الأشخاص الخاضعين للضريبة</a:t>
            </a:r>
            <a:endParaRPr lang="fr-FR" sz="4400" b="1" dirty="0">
              <a:solidFill>
                <a:srgbClr val="0000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sz="4800" b="1" dirty="0"/>
              <a:t>أسئلة العلوم السياسية من مدخل السياسات العمومية؟</a:t>
            </a:r>
            <a:endParaRPr lang="fr-FR" sz="4800" b="1" dirty="0"/>
          </a:p>
        </p:txBody>
      </p:sp>
      <p:sp>
        <p:nvSpPr>
          <p:cNvPr id="3" name="Espace réservé du contenu 2"/>
          <p:cNvSpPr>
            <a:spLocks noGrp="1"/>
          </p:cNvSpPr>
          <p:nvPr>
            <p:ph idx="1"/>
          </p:nvPr>
        </p:nvSpPr>
        <p:spPr>
          <a:solidFill>
            <a:srgbClr val="FFFAEB"/>
          </a:solidFill>
        </p:spPr>
        <p:txBody>
          <a:bodyPr>
            <a:noAutofit/>
          </a:bodyPr>
          <a:lstStyle/>
          <a:p>
            <a:pPr algn="just" rtl="1"/>
            <a:r>
              <a:rPr lang="ar-MA" sz="4200" b="1" dirty="0">
                <a:solidFill>
                  <a:srgbClr val="0000CC"/>
                </a:solidFill>
              </a:rPr>
              <a:t>والسؤال التفصيلي الثاني </a:t>
            </a:r>
            <a:r>
              <a:rPr lang="ar-SA" sz="4200" b="1" dirty="0">
                <a:solidFill>
                  <a:srgbClr val="0000CC"/>
                </a:solidFill>
              </a:rPr>
              <a:t>يتعلق بقائمة الأنشطة التي </a:t>
            </a:r>
            <a:r>
              <a:rPr lang="ar-MA" sz="4200" b="1" dirty="0">
                <a:solidFill>
                  <a:srgbClr val="0000CC"/>
                </a:solidFill>
              </a:rPr>
              <a:t>تتبناها</a:t>
            </a:r>
            <a:r>
              <a:rPr lang="ar-SA" sz="4200" b="1" dirty="0">
                <a:solidFill>
                  <a:srgbClr val="0000CC"/>
                </a:solidFill>
              </a:rPr>
              <a:t> السلطات العامة لمعالجة </a:t>
            </a:r>
            <a:r>
              <a:rPr lang="ar-SA" sz="4200" b="1" dirty="0" err="1">
                <a:solidFill>
                  <a:srgbClr val="0000CC"/>
                </a:solidFill>
              </a:rPr>
              <a:t>وأجرأة</a:t>
            </a:r>
            <a:r>
              <a:rPr lang="ar-SA" sz="4200" b="1" dirty="0">
                <a:solidFill>
                  <a:srgbClr val="0000CC"/>
                </a:solidFill>
              </a:rPr>
              <a:t> برامجها. وهنا تقترح خطاطة التحليل التأسيسي للسياسات تفكيك وتحليل العمل السياسي والإداري إلى خمس أصناف: الوضع في الأجندة، </a:t>
            </a:r>
            <a:r>
              <a:rPr lang="ar-SA" sz="4200" b="1" dirty="0" err="1">
                <a:solidFill>
                  <a:srgbClr val="0000CC"/>
                </a:solidFill>
              </a:rPr>
              <a:t>شرعنة</a:t>
            </a:r>
            <a:r>
              <a:rPr lang="ar-SA" sz="4200" b="1" dirty="0">
                <a:solidFill>
                  <a:srgbClr val="0000CC"/>
                </a:solidFill>
              </a:rPr>
              <a:t> الحلول، التنفيذ، التقييم،الإنهاء (جونز 1970)</a:t>
            </a:r>
            <a:endParaRPr lang="fr-FR" sz="4200" b="1" dirty="0">
              <a:solidFill>
                <a:srgbClr val="0000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b="1" dirty="0"/>
              <a:t>ثلاثة اتجاهات رئيسية لتحليل السياسات العمومية</a:t>
            </a:r>
            <a:endParaRPr lang="fr-FR" b="1" dirty="0"/>
          </a:p>
        </p:txBody>
      </p:sp>
      <p:sp>
        <p:nvSpPr>
          <p:cNvPr id="3" name="Espace réservé du contenu 2"/>
          <p:cNvSpPr>
            <a:spLocks noGrp="1"/>
          </p:cNvSpPr>
          <p:nvPr>
            <p:ph idx="1"/>
          </p:nvPr>
        </p:nvSpPr>
        <p:spPr>
          <a:solidFill>
            <a:srgbClr val="FFFAEB"/>
          </a:solidFill>
        </p:spPr>
        <p:txBody>
          <a:bodyPr>
            <a:normAutofit/>
          </a:bodyPr>
          <a:lstStyle/>
          <a:p>
            <a:pPr algn="r" rtl="1"/>
            <a:r>
              <a:rPr lang="ar-MA" sz="4800" b="1" dirty="0">
                <a:solidFill>
                  <a:srgbClr val="0000CC"/>
                </a:solidFill>
              </a:rPr>
              <a:t>الأول يركز على تحديد الحل "الأفضل” عن طريق إجراء تحليلات موضوعية للحلول الممكنة</a:t>
            </a:r>
            <a:endParaRPr lang="fr-FR" sz="4800" b="1" dirty="0">
              <a:solidFill>
                <a:srgbClr val="0000C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b="1" dirty="0"/>
              <a:t>ثلاثة اتجاهات رئيسية لتحليل السياسات العمومية</a:t>
            </a:r>
            <a:endParaRPr lang="fr-FR" dirty="0"/>
          </a:p>
        </p:txBody>
      </p:sp>
      <p:sp>
        <p:nvSpPr>
          <p:cNvPr id="3" name="Espace réservé du contenu 2"/>
          <p:cNvSpPr>
            <a:spLocks noGrp="1"/>
          </p:cNvSpPr>
          <p:nvPr>
            <p:ph idx="1"/>
          </p:nvPr>
        </p:nvSpPr>
        <p:spPr>
          <a:solidFill>
            <a:srgbClr val="FFFAEB"/>
          </a:solidFill>
        </p:spPr>
        <p:txBody>
          <a:bodyPr>
            <a:normAutofit/>
          </a:bodyPr>
          <a:lstStyle/>
          <a:p>
            <a:pPr algn="r" rtl="1"/>
            <a:r>
              <a:rPr lang="ar-MA" sz="5400" b="1" dirty="0">
                <a:solidFill>
                  <a:srgbClr val="0000CC"/>
                </a:solidFill>
              </a:rPr>
              <a:t>والثاني يركز على تفاعل العناصر السياسية الفاعلة في صنع السياسات</a:t>
            </a:r>
            <a:endParaRPr lang="fr-FR" sz="5400" b="1" dirty="0">
              <a:solidFill>
                <a:srgbClr val="0000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E6AF00"/>
          </a:solidFill>
        </p:spPr>
        <p:txBody>
          <a:bodyPr>
            <a:normAutofit fontScale="90000"/>
          </a:bodyPr>
          <a:lstStyle/>
          <a:p>
            <a:r>
              <a:rPr lang="ar-MA" b="1" dirty="0"/>
              <a:t>ثلاثة اتجاهات رئيسية لتحليل السياسات العمومية</a:t>
            </a:r>
            <a:endParaRPr lang="fr-FR" dirty="0"/>
          </a:p>
        </p:txBody>
      </p:sp>
      <p:sp>
        <p:nvSpPr>
          <p:cNvPr id="3" name="Espace réservé du contenu 2"/>
          <p:cNvSpPr>
            <a:spLocks noGrp="1"/>
          </p:cNvSpPr>
          <p:nvPr>
            <p:ph idx="1"/>
          </p:nvPr>
        </p:nvSpPr>
        <p:spPr>
          <a:solidFill>
            <a:srgbClr val="FFFAEB"/>
          </a:solidFill>
        </p:spPr>
        <p:txBody>
          <a:bodyPr>
            <a:normAutofit/>
          </a:bodyPr>
          <a:lstStyle/>
          <a:p>
            <a:pPr algn="r" rtl="1"/>
            <a:r>
              <a:rPr lang="ar-MA" sz="4800" b="1" dirty="0">
                <a:solidFill>
                  <a:srgbClr val="0000CC"/>
                </a:solidFill>
              </a:rPr>
              <a:t>والثالث يبحث في كيف تعكس السياسات البناء الاجتماعي "للمشاكل"</a:t>
            </a:r>
            <a:endParaRPr lang="fr-FR" sz="4800" b="1" dirty="0">
              <a:solidFill>
                <a:srgbClr val="0000CC"/>
              </a:solidFill>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726</Words>
  <Application>Microsoft Office PowerPoint</Application>
  <PresentationFormat>On-screen Show (4:3)</PresentationFormat>
  <Paragraphs>51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Thème Office</vt:lpstr>
      <vt:lpstr>PowerPoint Presentation</vt:lpstr>
      <vt:lpstr>أرضية الندوة</vt:lpstr>
      <vt:lpstr>أسئلة العلوم السياسية من مدخل السياسات العمومية؟</vt:lpstr>
      <vt:lpstr>أسئلة العلوم السياسية من مدخل السياسات العمومية؟</vt:lpstr>
      <vt:lpstr>أسئلة العلوم السياسية من مدخل السياسات العمومية؟</vt:lpstr>
      <vt:lpstr>أسئلة العلوم السياسية من مدخل السياسات العمومية؟</vt:lpstr>
      <vt:lpstr>ثلاثة اتجاهات رئيسية لتحليل السياسات العمومية</vt:lpstr>
      <vt:lpstr>ثلاثة اتجاهات رئيسية لتحليل السياسات العمومية</vt:lpstr>
      <vt:lpstr>ثلاثة اتجاهات رئيسية لتحليل السياسات العمومية</vt:lpstr>
      <vt:lpstr>لماذا براديغم وسوسيولوجيا الفعل العمومي؟</vt:lpstr>
      <vt:lpstr>لماذا براديغم وسوسيولوجيا الفعل العمومي؟</vt:lpstr>
      <vt:lpstr>لماذا براديغم وسوسيولوجيا الفعل العمومي؟</vt:lpstr>
      <vt:lpstr> الخاصية المنهجية لبراديغم وسوسيولوجيا الفعل العمومي</vt:lpstr>
      <vt:lpstr>ماذا نقصد بالفعل العمومي Action public؟</vt:lpstr>
      <vt:lpstr>تغير في موضوع ومفاهيم ومقاربات تحليل السياسات العمومية</vt:lpstr>
      <vt:lpstr>تغير في موضوع ومفاهيم ومقاربات تحليل السياسات العمومية</vt:lpstr>
      <vt:lpstr>رؤيتنا المعرفية الابستيمولوجية</vt:lpstr>
      <vt:lpstr>استراتيجيتنا في الاشتغال</vt:lpstr>
      <vt:lpstr>استراتيجيتنا في الاشتغال</vt:lpstr>
      <vt:lpstr>وفق ذلك تأتي النسخة الثانية من مدرسة الدكتوراة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user</dc:creator>
  <cp:lastModifiedBy>user</cp:lastModifiedBy>
  <cp:revision>29</cp:revision>
  <dcterms:created xsi:type="dcterms:W3CDTF">2020-05-22T22:49:22Z</dcterms:created>
  <dcterms:modified xsi:type="dcterms:W3CDTF">2023-08-22T13:12:01Z</dcterms:modified>
</cp:coreProperties>
</file>